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2"/>
  </p:notesMasterIdLst>
  <p:sldIdLst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59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3381"/>
    <a:srgbClr val="FFFFFF"/>
    <a:srgbClr val="E1F3FA"/>
    <a:srgbClr val="FFFEFA"/>
    <a:srgbClr val="FDFEF9"/>
    <a:srgbClr val="D8EFFD"/>
    <a:srgbClr val="B1DAFB"/>
    <a:srgbClr val="FA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A0A84-1FAF-4841-97EF-F913BFBF49F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C08F4E-6EED-495B-9A6C-39780D137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07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nursing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849D4-20AA-488B-894D-36B7977245E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393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73F43-837A-A356-0299-BE3F7E4AD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959F71-ADB2-6F6F-7FFF-B256B00FBD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6D232-6CF9-3BE5-7276-A88E28F22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DFDE-3238-4FC9-8E81-41F454F4903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494BC-C36F-D417-6639-35A6A9A7C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EE574-8F69-365F-3CFB-F4034C55D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043E-33B7-4C0A-9A3E-C6FFE445E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41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30092-897B-8E72-4490-0ABF2A1A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78BF3-DC8B-3834-0E3A-267C6F338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DE51B-F8D8-BDA1-9B73-1545248EE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DFDE-3238-4FC9-8E81-41F454F4903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B7DB8-6782-0E10-774D-9C93FCF8A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36951-EC75-74EA-FFDC-0E192CB1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043E-33B7-4C0A-9A3E-C6FFE445E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A61CD-2B6D-ECBE-8AAC-69C679F20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FE1CC-FA48-6B3A-A4F9-A066FF488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32F7C-4936-B12E-64F9-B1C7D08D4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DFDE-3238-4FC9-8E81-41F454F4903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CE705-369F-889E-4EA7-A2C519000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1AFAE-F63C-C618-52D4-93CB022F0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043E-33B7-4C0A-9A3E-C6FFE445E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2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EAA46-F300-ECAB-B8E8-8C80ED4A9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4BE8A-A9A1-D2AE-1A6C-ED773CE0E7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618AB-4821-EE52-7183-6C204F8A9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32FC5C-A241-ACC8-3874-8E69FB0E9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DFDE-3238-4FC9-8E81-41F454F4903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54AF29-F376-A6BF-698F-13579253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BCA81-AF19-4F51-EA45-F513117A4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043E-33B7-4C0A-9A3E-C6FFE445E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9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B2698-8D40-EC9E-5957-2B4918072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3ABE6-C085-E5C4-6C1F-016263104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C73D6-B815-DBCA-2E91-92C07C29D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91CD2B-1341-8E48-97BB-34DC911408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0434D3-0223-A466-32EC-43EE77436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C94369-34F4-C932-2BD8-0F797BB9A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DFDE-3238-4FC9-8E81-41F454F4903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D66693-EF18-6E49-52AD-3BD80998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6A671C-44AF-03C3-8850-DE56E08EB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043E-33B7-4C0A-9A3E-C6FFE445E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73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166E3-C46D-2032-410A-065D77F8B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9E641C-C590-FAF4-01B3-937D58DDF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DFDE-3238-4FC9-8E81-41F454F4903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64A4B1-32A4-B179-D9C0-879D3D694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E54172-CE57-DC8B-88B1-0079D96F5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043E-33B7-4C0A-9A3E-C6FFE445E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53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9A3C58-51B6-0A14-FBC9-2051A2319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DFDE-3238-4FC9-8E81-41F454F4903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302B81-8E2C-0A3E-D54F-0FB2FD141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DE0D4-1014-613D-804F-108F9B1E8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043E-33B7-4C0A-9A3E-C6FFE445E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29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C4322-6E5B-EA56-AEEC-BB3B9E32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82F79-6819-5FB1-4737-91E11CFF9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F6953-13C2-7952-EA02-789643444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9E353-4B8C-43B3-1AAA-5C1067B2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DFDE-3238-4FC9-8E81-41F454F4903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A759FF-532D-8736-4344-D82C15FDC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A8DC45-67A3-0A76-F5A2-3F1A333D4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043E-33B7-4C0A-9A3E-C6FFE445E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3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9F781-0D26-0D76-1477-503F09E96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FFF601-25C0-425E-ED7C-BB4359DD28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F34C6-0B76-28BA-AC52-496A1C228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493C81-6AFA-4108-A701-4D936D60B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DFDE-3238-4FC9-8E81-41F454F4903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10AAC2-3383-D514-5D86-3DF50DBB4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2D65F-BCF2-C1AD-1F37-FE90FFEC8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043E-33B7-4C0A-9A3E-C6FFE445E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34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0914A-DC73-E4A3-DBCA-54D3969A5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AF5C7-E1E2-7D28-A0BC-BF19B0BBE8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72812-889B-4EC2-2720-20A50DFAB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DFDE-3238-4FC9-8E81-41F454F4903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374C5-C9F0-6F6E-4601-4B23C408A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ABFF7-A57A-E367-BBB3-ED96EC131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043E-33B7-4C0A-9A3E-C6FFE445E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84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915705-CDBD-359B-EC12-2DF82EE80D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3AF214-C8AA-9C1A-6E3F-6F799282A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BD1DF-5D97-6935-6634-970569E32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DFDE-3238-4FC9-8E81-41F454F4903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CDE41-A86B-BFE1-6893-6B64B5C0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36A3E-892C-4375-F41B-11688382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043E-33B7-4C0A-9A3E-C6FFE445E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40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D456AD-98EB-E570-3F70-E53A60827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8B7D5-08BF-C0DF-2288-6911BFC7A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D39E7-904B-2948-5127-9F813F10FA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7DFDE-3238-4FC9-8E81-41F454F49039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B8209-F67F-A623-A088-9F54B2FEE1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F604B-4877-FAD2-330C-270184F4F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F043E-33B7-4C0A-9A3E-C6FFE445E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9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jpg"/><Relationship Id="rId18" Type="http://schemas.openxmlformats.org/officeDocument/2006/relationships/image" Target="../media/image20.jpg"/><Relationship Id="rId26" Type="http://schemas.openxmlformats.org/officeDocument/2006/relationships/image" Target="../media/image28.jpg"/><Relationship Id="rId3" Type="http://schemas.openxmlformats.org/officeDocument/2006/relationships/image" Target="../media/image5.jpg"/><Relationship Id="rId21" Type="http://schemas.openxmlformats.org/officeDocument/2006/relationships/image" Target="../media/image23.jp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17" Type="http://schemas.openxmlformats.org/officeDocument/2006/relationships/image" Target="../media/image19.jpg"/><Relationship Id="rId25" Type="http://schemas.openxmlformats.org/officeDocument/2006/relationships/image" Target="../media/image27.jpg"/><Relationship Id="rId2" Type="http://schemas.openxmlformats.org/officeDocument/2006/relationships/image" Target="../media/image4.jpg"/><Relationship Id="rId16" Type="http://schemas.openxmlformats.org/officeDocument/2006/relationships/image" Target="../media/image18.jpg"/><Relationship Id="rId20" Type="http://schemas.openxmlformats.org/officeDocument/2006/relationships/image" Target="../media/image22.jpg"/><Relationship Id="rId29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24" Type="http://schemas.openxmlformats.org/officeDocument/2006/relationships/image" Target="../media/image26.jpg"/><Relationship Id="rId5" Type="http://schemas.openxmlformats.org/officeDocument/2006/relationships/image" Target="../media/image7.jpg"/><Relationship Id="rId15" Type="http://schemas.openxmlformats.org/officeDocument/2006/relationships/image" Target="../media/image17.jpg"/><Relationship Id="rId23" Type="http://schemas.openxmlformats.org/officeDocument/2006/relationships/image" Target="../media/image25.jpg"/><Relationship Id="rId28" Type="http://schemas.openxmlformats.org/officeDocument/2006/relationships/image" Target="../media/image30.jpg"/><Relationship Id="rId10" Type="http://schemas.openxmlformats.org/officeDocument/2006/relationships/image" Target="../media/image12.jpg"/><Relationship Id="rId19" Type="http://schemas.openxmlformats.org/officeDocument/2006/relationships/image" Target="../media/image21.jpg"/><Relationship Id="rId4" Type="http://schemas.openxmlformats.org/officeDocument/2006/relationships/image" Target="../media/image6.jpg"/><Relationship Id="rId9" Type="http://schemas.openxmlformats.org/officeDocument/2006/relationships/image" Target="../media/image11.jpg"/><Relationship Id="rId14" Type="http://schemas.openxmlformats.org/officeDocument/2006/relationships/image" Target="../media/image16.jpg"/><Relationship Id="rId22" Type="http://schemas.openxmlformats.org/officeDocument/2006/relationships/image" Target="../media/image24.jpg"/><Relationship Id="rId27" Type="http://schemas.openxmlformats.org/officeDocument/2006/relationships/image" Target="../media/image29.jpg"/><Relationship Id="rId30" Type="http://schemas.openxmlformats.org/officeDocument/2006/relationships/image" Target="../media/image32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9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Pre-medical students can now apply for CS &amp; IT Programs">
            <a:extLst>
              <a:ext uri="{FF2B5EF4-FFF2-40B4-BE49-F238E27FC236}">
                <a16:creationId xmlns:a16="http://schemas.microsoft.com/office/drawing/2014/main" id="{6AA57B55-F06B-37B8-996B-3AF8FB0F1A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Pre-medical students can now apply for CS &amp; IT Programs">
            <a:extLst>
              <a:ext uri="{FF2B5EF4-FFF2-40B4-BE49-F238E27FC236}">
                <a16:creationId xmlns:a16="http://schemas.microsoft.com/office/drawing/2014/main" id="{3370B077-5695-2FEC-1834-9F83BA8CBF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Pre-medical students can now apply for CS &amp; IT Programs">
            <a:extLst>
              <a:ext uri="{FF2B5EF4-FFF2-40B4-BE49-F238E27FC236}">
                <a16:creationId xmlns:a16="http://schemas.microsoft.com/office/drawing/2014/main" id="{3C590345-1BB0-67A6-2056-5693F5943C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44EA56-1E59-5153-D42C-54F5C5DA3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BA6DC0D-E3EB-85F8-9CA5-E7113445AA2C}"/>
              </a:ext>
            </a:extLst>
          </p:cNvPr>
          <p:cNvSpPr txBox="1"/>
          <p:nvPr/>
        </p:nvSpPr>
        <p:spPr>
          <a:xfrm>
            <a:off x="-626882" y="3733800"/>
            <a:ext cx="67228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i="0" dirty="0">
                <a:solidFill>
                  <a:srgbClr val="002060"/>
                </a:solidFill>
                <a:effectLst/>
                <a:latin typeface="Montserrat" panose="02000505000000020004" pitchFamily="2" charset="0"/>
              </a:rPr>
              <a:t>Career Pathways After FSC (Pre-Medical)</a:t>
            </a:r>
            <a:endParaRPr lang="en-US" sz="4800" dirty="0">
              <a:solidFill>
                <a:srgbClr val="002060"/>
              </a:solidFill>
              <a:latin typeface="Montserrat" panose="02000505000000020004" pitchFamily="2" charset="0"/>
            </a:endParaRPr>
          </a:p>
        </p:txBody>
      </p:sp>
      <p:pic>
        <p:nvPicPr>
          <p:cNvPr id="3086" name="Picture 14" descr="Contact - UBAS">
            <a:extLst>
              <a:ext uri="{FF2B5EF4-FFF2-40B4-BE49-F238E27FC236}">
                <a16:creationId xmlns:a16="http://schemas.microsoft.com/office/drawing/2014/main" id="{941AD95B-0E45-2813-9DE3-586B43F01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366" y="0"/>
            <a:ext cx="2547877" cy="80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PGC Logo PNG (FREE DOWNLOAD)">
            <a:extLst>
              <a:ext uri="{FF2B5EF4-FFF2-40B4-BE49-F238E27FC236}">
                <a16:creationId xmlns:a16="http://schemas.microsoft.com/office/drawing/2014/main" id="{242D2C0C-8A71-DD40-4261-1BB22122A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46256"/>
            <a:ext cx="1188720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446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9F1FC-FE8E-CB93-21ED-BC222355F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34156B-8079-1134-DBBC-0191104F7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18869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59D68-9F4A-8EA4-1A3B-412E1BD4D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D11BB-7F2B-E761-F1E1-BC1E1D33B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AFCB92-7A72-5C43-7B0D-3AC599424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19861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87779-EC84-9D3A-1CBB-050C3FCBE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E4828-A2B5-3414-D50D-4C69F66DD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F2ABF1-49EA-DBD3-845D-DB58E99642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72198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8BF3E-D0FB-5670-42D0-D14327475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D7D24-F8D1-CA6A-D7AA-89D1EFD00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D2AF0579-EBC1-D9AF-B9A0-748D06604A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46477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868B9-36BA-5579-EB15-7B873FFAA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69F9C-93B8-CD32-5867-733B11C27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1314C4-8E33-8150-DC89-0895B5C0DF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222"/>
            <a:ext cx="12192000" cy="6942221"/>
          </a:xfrm>
        </p:spPr>
      </p:pic>
    </p:spTree>
    <p:extLst>
      <p:ext uri="{BB962C8B-B14F-4D97-AF65-F5344CB8AC3E}">
        <p14:creationId xmlns:p14="http://schemas.microsoft.com/office/powerpoint/2010/main" val="4259555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7C029-1F87-F3C8-70B7-0245C845E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7B33C-241E-144D-BEB9-7E676F6E8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32836E-1C71-B963-A7B9-75761FE2B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07706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8D3EA-D3A4-532D-590C-B2AC46F27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35322-B5BC-C91F-28BD-4A3BC3698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C9EDAA-9E6F-50C4-7895-7D21D92FB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01281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4F776-A1C7-AE61-A5AD-6F116F3F3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3B724-0908-8DEC-D47D-9EAE19206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43F43E-6492-F870-E622-5B232D0F3B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69957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81495-72BC-680F-C0AC-0CA3AC14D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0F812-FEC5-CABF-C690-3AB0E308E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43D5DA-2FF7-4022-02DF-D4315163F4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45822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0F63A-F6FF-BFD3-CA54-AAE4D6235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B3068-637A-D9C3-9E51-91258067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097A43-409D-49FE-6F14-C842C9177C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21406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B42B5-B7E7-7786-AE54-76977885C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CE083-2D57-1BAA-7500-2435F98F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3A3E269-501F-7072-2F17-6D632D4AEC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33525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EF3FF-E667-193D-295C-E90EDFFD5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5467A-D419-C5A5-7E97-E5D2FE20C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F67E9F-03D4-D798-55F3-624FE9B371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76452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F0762-6410-8333-7DD1-34E87A895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DA54D-55D0-A725-6D19-FCD2A2C3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EADCFF-6556-FDEF-ADCD-12BAD903AA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74569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9036F-20D4-B046-D5B0-C8A20D713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DA5A3-E863-8F2B-2F93-8188417E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120E83-6820-9722-80A9-223DB7BFB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70099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2FC1F-7E7E-559E-71C5-3E4A1904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533BF-D7C8-4C3E-F85C-EC0271777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20C1A1-7AED-F4D6-18FC-D854E375D8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28357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6201-095B-FD47-975B-E2A6173C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12771-8E72-390B-D2C0-7A947F582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913BD6-2176-5101-8EC3-B644E63B25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22822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59497-84E5-1223-44A5-E9AC250E0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C2133-8453-50C4-2065-575EB164C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F8DB35-CBD7-3E70-660F-C7F4F3D86A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04283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F199B-4E28-C300-B6A8-52D0BF0EF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75602-2760-4E54-8820-0725D97E5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427761-3D7D-6D4A-CE7A-2246077C0B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58741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77886-C08D-FB2B-2E18-90AD4D14A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01B14-C6ED-5957-37E4-8025E4910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473527-2F54-A424-9D4D-4502D2D184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20636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02BBF-1F3D-FAA9-235C-410D651F8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0C7B4-7316-AA22-9723-01A89DBB1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C3800E-119A-D7D6-C6DF-C03D18D47C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77649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01DC9-55BB-5D95-8D6D-44EEABD30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430FE-C52E-94D8-CFAF-E49CDB9A4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89B6FC-C8BE-D5F1-570D-802ECD2030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5068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CD364-150C-F105-D3AA-C3FAC7CD7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276B5-297A-A659-75FD-DE5A31AD0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257833-7136-DAE6-69D7-0EC262CCDA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98309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C4914-3114-0218-CEAB-732F4701B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B72B4-B046-7C53-E3C1-675574072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8949C2-E543-56F4-712A-5F403BC6C6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05997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7503C-76ED-3BC8-9BAD-17BDEFBE0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213CC-8E34-1A6F-9946-CB6B5E5A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68D460-5EB3-EBA7-5F93-8AE424E151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92462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07872-8A13-9296-FA6A-CDD1D2ACA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F99EC-0A15-40E3-B85E-0D2FB9F42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8C383D-5FB2-56A3-8A51-9FA6C86B2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51747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8E1D2-A3DC-DFB9-2E6A-147B4C96B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69C3B-679F-E6E8-0E0B-57578E071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AB9632-C371-629F-EE77-362CC30801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56820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1266C-CC28-11F9-7782-5DBC376BE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5C8E2-DCDA-CA53-EC7A-1326B4AA5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48B563-C180-1DCA-797D-E007E41898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82155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FF653-4645-48CA-B1F4-413EF3611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55ED7-D65D-7C5C-100F-268B2CF7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0306F3-94D8-986D-4576-5935FFF90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972073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F57A0-5494-9AE5-8D1C-CC6FA8DF1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3A213E-14B1-EDD5-A048-BCCDC2D108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8EB24A-D435-7F54-3EDF-F4BBFACFD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CEC912-299E-D057-5376-958142DC4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12EC48-7AA4-6D5F-B787-4CABFFBE09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D020B6-5554-4907-73C7-AF4ADB4782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5C9781-D36A-4038-A001-819C1063FC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78DE8CB-25F8-5D58-8197-4E8FD0B09F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7C1C5B0-C252-5F1A-BDCD-AD1EDF5C52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27A6B84-A2CE-F1C5-4E78-3CCC6E6ADC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96B0ED0-DE1D-0752-3E32-CD5BD62A75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EF3AF1D-14C9-CA3D-25CF-5A0C3A6666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834F522-4371-5A19-D9DE-0041E36647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BF9B2C2-A32D-B91B-36DB-9011C2D04A3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1546B42-2107-F6F7-E293-04FBBB171B3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8A10455-851B-B0E2-27B8-147FD1F09CC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130E61B-DCD7-302A-64C3-44E4B636EB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1EF606C-36C7-5BE0-301F-834D8F3834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04CC406-CC8F-0BB1-BF29-1B6DF19D283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6A74770-D2AB-D541-98CC-5F7ADDB1C10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AFB27CA-A578-8004-974D-089A9B592DA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0F40433-D768-0342-7201-8BE3B90DC38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D308D81-AE81-EDE8-FDE6-245BC72DEFC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77A4961-B9CC-51F5-9774-305FFFBE7AD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48ADD4B-0528-6856-6BF8-9415CE173A8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BA2F062A-3D02-6F91-6998-BAFAECE4B19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3CE9769-58B1-8DA6-4DA4-D78C2182BDD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75095AF-C7B4-D382-7032-25C9C4EDE9B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1650786-63B6-565F-C594-606EEE87345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12580F6E-D817-9794-050E-6F281A30FF8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893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A00A7-88BD-E33C-271E-2AB8042BE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E8934E-A2AE-52E0-E80A-96F0C16E0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32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3EDD3-1C47-07FF-B41A-B50345DFB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4D481C-C9F1-8C82-CAED-84C7FA828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41965E-917A-51F7-F1B4-39B26FCEEC31}"/>
              </a:ext>
            </a:extLst>
          </p:cNvPr>
          <p:cNvSpPr txBox="1"/>
          <p:nvPr/>
        </p:nvSpPr>
        <p:spPr>
          <a:xfrm>
            <a:off x="1388097" y="554683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383381"/>
                </a:solidFill>
              </a:rPr>
              <a:t>Faculty of Nursing</a:t>
            </a:r>
            <a:endParaRPr lang="en-US" sz="1800" dirty="0">
              <a:solidFill>
                <a:srgbClr val="38338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C8E959-D44D-BA4F-4D8B-C516FFF80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11" y="5580666"/>
            <a:ext cx="375470" cy="29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525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D2ABF-9AC4-0FC7-B210-94F211F71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E10817"/>
                </a:solidFill>
              </a:rPr>
              <a:t>UBAS</a:t>
            </a:r>
            <a:br>
              <a:rPr lang="en-US" b="1" dirty="0"/>
            </a:br>
            <a:r>
              <a:rPr lang="en-US" b="1" dirty="0">
                <a:solidFill>
                  <a:srgbClr val="E10817"/>
                </a:solidFill>
              </a:rPr>
              <a:t>DISTINCTIVE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BB34F-0009-1838-0020-2455E28A4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102" y="1844478"/>
            <a:ext cx="11854071" cy="4351338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83381"/>
                </a:solidFill>
              </a:rPr>
              <a:t>First private Medical &amp; Dental College in Lahore and Punjab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83381"/>
                </a:solidFill>
              </a:rPr>
              <a:t>LMDC got awarded with university charter - LAHORE UBAS</a:t>
            </a:r>
          </a:p>
          <a:p>
            <a:r>
              <a:rPr lang="en-US" sz="2000" b="1" dirty="0">
                <a:solidFill>
                  <a:srgbClr val="383381"/>
                </a:solidFill>
              </a:rPr>
              <a:t> Pakistan’s First Simulated Model Pharmacy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83381"/>
                </a:solidFill>
              </a:rPr>
              <a:t>Pakistan’s Largest Forensic Museum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83381"/>
                </a:solidFill>
              </a:rPr>
              <a:t>International Scholarship Hunt Training (</a:t>
            </a:r>
            <a:r>
              <a:rPr lang="en-US" sz="2000" b="1" dirty="0" err="1">
                <a:solidFill>
                  <a:srgbClr val="383381"/>
                </a:solidFill>
              </a:rPr>
              <a:t>Erasmus,DAAD,CSC,Fulbright,etc</a:t>
            </a:r>
            <a:r>
              <a:rPr lang="en-US" sz="2000" b="1" dirty="0">
                <a:solidFill>
                  <a:srgbClr val="383381"/>
                </a:solidFill>
              </a:rPr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83381"/>
                </a:solidFill>
              </a:rPr>
              <a:t>Career Counseling Cell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83381"/>
                </a:solidFill>
              </a:rPr>
              <a:t>Top LMDC Students Will Be Privileged With Internship at Doctors </a:t>
            </a:r>
            <a:r>
              <a:rPr lang="en-US" sz="2000" b="1" dirty="0" err="1">
                <a:solidFill>
                  <a:srgbClr val="383381"/>
                </a:solidFill>
              </a:rPr>
              <a:t>Hospital,Surgimed</a:t>
            </a:r>
            <a:r>
              <a:rPr lang="en-US" sz="2000" b="1" dirty="0">
                <a:solidFill>
                  <a:srgbClr val="383381"/>
                </a:solidFill>
              </a:rPr>
              <a:t> &amp; </a:t>
            </a:r>
            <a:r>
              <a:rPr lang="en-US" sz="2000" b="1" dirty="0" err="1">
                <a:solidFill>
                  <a:srgbClr val="383381"/>
                </a:solidFill>
              </a:rPr>
              <a:t>Gurki</a:t>
            </a:r>
            <a:r>
              <a:rPr lang="en-US" sz="2000" b="1" dirty="0">
                <a:solidFill>
                  <a:srgbClr val="383381"/>
                </a:solidFill>
              </a:rPr>
              <a:t> Hospitals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83381"/>
                </a:solidFill>
              </a:rPr>
              <a:t>Privileged to be a part of Larger eco-system of PUNJAB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83381"/>
                </a:solidFill>
              </a:rPr>
              <a:t>Industrial Collaborations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83381"/>
                </a:solidFill>
              </a:rPr>
              <a:t>14 Bachelor's Degrees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383381"/>
                </a:solidFill>
              </a:rPr>
              <a:t>12:1 student to faculty ratio</a:t>
            </a:r>
          </a:p>
        </p:txBody>
      </p:sp>
      <p:pic>
        <p:nvPicPr>
          <p:cNvPr id="5" name="Picture 14" descr="Contact - UBAS">
            <a:extLst>
              <a:ext uri="{FF2B5EF4-FFF2-40B4-BE49-F238E27FC236}">
                <a16:creationId xmlns:a16="http://schemas.microsoft.com/office/drawing/2014/main" id="{80C99358-9028-3D02-837D-AEE6B9378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176" y="45085"/>
            <a:ext cx="4615268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4697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9625E-465A-D141-0D26-8C6AA771D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20668D-4E09-9FE2-F15E-67C49493F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1833E8-3E21-3E87-4DB4-8D83D17AB137}"/>
              </a:ext>
            </a:extLst>
          </p:cNvPr>
          <p:cNvSpPr/>
          <p:nvPr/>
        </p:nvSpPr>
        <p:spPr>
          <a:xfrm>
            <a:off x="9068586" y="603315"/>
            <a:ext cx="2960017" cy="1187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4" descr="Contact - UBAS">
            <a:extLst>
              <a:ext uri="{FF2B5EF4-FFF2-40B4-BE49-F238E27FC236}">
                <a16:creationId xmlns:a16="http://schemas.microsoft.com/office/drawing/2014/main" id="{5DE01CC9-2922-5B9C-C36E-02D90BA53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176" y="45085"/>
            <a:ext cx="4615268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1520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6047831" cy="604783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74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-379012"/>
            <a:ext cx="8310444" cy="7237012"/>
          </a:xfrm>
          <a:custGeom>
            <a:avLst/>
            <a:gdLst/>
            <a:ahLst/>
            <a:cxnLst/>
            <a:rect l="l" t="t" r="r" b="b"/>
            <a:pathLst>
              <a:path w="12465666" h="10855518">
                <a:moveTo>
                  <a:pt x="0" y="0"/>
                </a:moveTo>
                <a:lnTo>
                  <a:pt x="12465666" y="0"/>
                </a:lnTo>
                <a:lnTo>
                  <a:pt x="12465666" y="10855518"/>
                </a:lnTo>
                <a:lnTo>
                  <a:pt x="0" y="10855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09171" y="1027647"/>
            <a:ext cx="1279123" cy="1279123"/>
          </a:xfrm>
          <a:custGeom>
            <a:avLst/>
            <a:gdLst/>
            <a:ahLst/>
            <a:cxnLst/>
            <a:rect l="l" t="t" r="r" b="b"/>
            <a:pathLst>
              <a:path w="1918684" h="1918684">
                <a:moveTo>
                  <a:pt x="0" y="0"/>
                </a:moveTo>
                <a:lnTo>
                  <a:pt x="1918683" y="0"/>
                </a:lnTo>
                <a:lnTo>
                  <a:pt x="1918683" y="1918683"/>
                </a:lnTo>
                <a:lnTo>
                  <a:pt x="0" y="1918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750495" y="4324459"/>
            <a:ext cx="1279123" cy="1279123"/>
          </a:xfrm>
          <a:custGeom>
            <a:avLst/>
            <a:gdLst/>
            <a:ahLst/>
            <a:cxnLst/>
            <a:rect l="l" t="t" r="r" b="b"/>
            <a:pathLst>
              <a:path w="1918684" h="1918684">
                <a:moveTo>
                  <a:pt x="0" y="0"/>
                </a:moveTo>
                <a:lnTo>
                  <a:pt x="1918684" y="0"/>
                </a:lnTo>
                <a:lnTo>
                  <a:pt x="1918684" y="1918683"/>
                </a:lnTo>
                <a:lnTo>
                  <a:pt x="0" y="1918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6733631" y="2468588"/>
            <a:ext cx="4772569" cy="676585"/>
            <a:chOff x="0" y="0"/>
            <a:chExt cx="2048707" cy="29043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48707" cy="290436"/>
            </a:xfrm>
            <a:custGeom>
              <a:avLst/>
              <a:gdLst/>
              <a:ahLst/>
              <a:cxnLst/>
              <a:rect l="l" t="t" r="r" b="b"/>
              <a:pathLst>
                <a:path w="2048707" h="290436">
                  <a:moveTo>
                    <a:pt x="108145" y="0"/>
                  </a:moveTo>
                  <a:lnTo>
                    <a:pt x="1940562" y="0"/>
                  </a:lnTo>
                  <a:cubicBezTo>
                    <a:pt x="1969244" y="0"/>
                    <a:pt x="1996751" y="11394"/>
                    <a:pt x="2017032" y="31675"/>
                  </a:cubicBezTo>
                  <a:cubicBezTo>
                    <a:pt x="2037313" y="51956"/>
                    <a:pt x="2048707" y="79463"/>
                    <a:pt x="2048707" y="108145"/>
                  </a:cubicBezTo>
                  <a:lnTo>
                    <a:pt x="2048707" y="182291"/>
                  </a:lnTo>
                  <a:cubicBezTo>
                    <a:pt x="2048707" y="210973"/>
                    <a:pt x="2037313" y="238480"/>
                    <a:pt x="2017032" y="258761"/>
                  </a:cubicBezTo>
                  <a:cubicBezTo>
                    <a:pt x="1996751" y="279042"/>
                    <a:pt x="1969244" y="290436"/>
                    <a:pt x="1940562" y="290436"/>
                  </a:cubicBezTo>
                  <a:lnTo>
                    <a:pt x="108145" y="290436"/>
                  </a:lnTo>
                  <a:cubicBezTo>
                    <a:pt x="79463" y="290436"/>
                    <a:pt x="51956" y="279042"/>
                    <a:pt x="31675" y="258761"/>
                  </a:cubicBezTo>
                  <a:cubicBezTo>
                    <a:pt x="11394" y="238480"/>
                    <a:pt x="0" y="210973"/>
                    <a:pt x="0" y="182291"/>
                  </a:cubicBezTo>
                  <a:lnTo>
                    <a:pt x="0" y="108145"/>
                  </a:lnTo>
                  <a:cubicBezTo>
                    <a:pt x="0" y="79463"/>
                    <a:pt x="11394" y="51956"/>
                    <a:pt x="31675" y="31675"/>
                  </a:cubicBezTo>
                  <a:cubicBezTo>
                    <a:pt x="51956" y="11394"/>
                    <a:pt x="79463" y="0"/>
                    <a:pt x="108145" y="0"/>
                  </a:cubicBezTo>
                  <a:close/>
                </a:path>
              </a:pathLst>
            </a:custGeom>
            <a:solidFill>
              <a:srgbClr val="2D2C6E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48707" cy="32853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942637" y="839851"/>
            <a:ext cx="2904339" cy="610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4666" dirty="0">
                <a:solidFill>
                  <a:srgbClr val="2D2C6E"/>
                </a:solidFill>
                <a:ea typeface="Archivo Black"/>
                <a:cs typeface="Archivo Black"/>
                <a:sym typeface="Archivo Black"/>
              </a:rPr>
              <a:t>X EDUFI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03823" y="2712689"/>
            <a:ext cx="5232185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6"/>
              </a:lnSpc>
            </a:pPr>
            <a:r>
              <a:rPr lang="en-US" sz="1666" b="1" dirty="0">
                <a:solidFill>
                  <a:srgbClr val="FFFFFF"/>
                </a:solidFill>
                <a:ea typeface="Canva Sans Bold"/>
                <a:cs typeface="Canva Sans Bold"/>
                <a:sym typeface="Canva Sans Bold"/>
              </a:rPr>
              <a:t>NO DOCUMENTATIONS REQUIRED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01117" y="1641808"/>
            <a:ext cx="5815489" cy="272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dirty="0">
                <a:solidFill>
                  <a:srgbClr val="2D2C6E"/>
                </a:solidFill>
                <a:ea typeface="Canva Sans"/>
                <a:cs typeface="Canva Sans"/>
                <a:sym typeface="Canva Sans"/>
              </a:rPr>
              <a:t>Pakistan’s first Study Now, Pay Later (SNPL) digital platform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778126" y="3302994"/>
            <a:ext cx="4772569" cy="676585"/>
            <a:chOff x="0" y="0"/>
            <a:chExt cx="2048707" cy="2904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48707" cy="290436"/>
            </a:xfrm>
            <a:custGeom>
              <a:avLst/>
              <a:gdLst/>
              <a:ahLst/>
              <a:cxnLst/>
              <a:rect l="l" t="t" r="r" b="b"/>
              <a:pathLst>
                <a:path w="2048707" h="290436">
                  <a:moveTo>
                    <a:pt x="108145" y="0"/>
                  </a:moveTo>
                  <a:lnTo>
                    <a:pt x="1940562" y="0"/>
                  </a:lnTo>
                  <a:cubicBezTo>
                    <a:pt x="1969244" y="0"/>
                    <a:pt x="1996751" y="11394"/>
                    <a:pt x="2017032" y="31675"/>
                  </a:cubicBezTo>
                  <a:cubicBezTo>
                    <a:pt x="2037313" y="51956"/>
                    <a:pt x="2048707" y="79463"/>
                    <a:pt x="2048707" y="108145"/>
                  </a:cubicBezTo>
                  <a:lnTo>
                    <a:pt x="2048707" y="182291"/>
                  </a:lnTo>
                  <a:cubicBezTo>
                    <a:pt x="2048707" y="210973"/>
                    <a:pt x="2037313" y="238480"/>
                    <a:pt x="2017032" y="258761"/>
                  </a:cubicBezTo>
                  <a:cubicBezTo>
                    <a:pt x="1996751" y="279042"/>
                    <a:pt x="1969244" y="290436"/>
                    <a:pt x="1940562" y="290436"/>
                  </a:cubicBezTo>
                  <a:lnTo>
                    <a:pt x="108145" y="290436"/>
                  </a:lnTo>
                  <a:cubicBezTo>
                    <a:pt x="79463" y="290436"/>
                    <a:pt x="51956" y="279042"/>
                    <a:pt x="31675" y="258761"/>
                  </a:cubicBezTo>
                  <a:cubicBezTo>
                    <a:pt x="11394" y="238480"/>
                    <a:pt x="0" y="210973"/>
                    <a:pt x="0" y="182291"/>
                  </a:cubicBezTo>
                  <a:lnTo>
                    <a:pt x="0" y="108145"/>
                  </a:lnTo>
                  <a:cubicBezTo>
                    <a:pt x="0" y="79463"/>
                    <a:pt x="11394" y="51956"/>
                    <a:pt x="31675" y="31675"/>
                  </a:cubicBezTo>
                  <a:cubicBezTo>
                    <a:pt x="51956" y="11394"/>
                    <a:pt x="79463" y="0"/>
                    <a:pt x="108145" y="0"/>
                  </a:cubicBezTo>
                  <a:close/>
                </a:path>
              </a:pathLst>
            </a:custGeom>
            <a:solidFill>
              <a:srgbClr val="2D2C6E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048707" cy="32853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736838" y="3547095"/>
            <a:ext cx="2855147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6"/>
              </a:lnSpc>
            </a:pPr>
            <a:r>
              <a:rPr lang="en-US" sz="1666" b="1">
                <a:solidFill>
                  <a:srgbClr val="FFFFFF"/>
                </a:solidFill>
                <a:ea typeface="Canva Sans Bold"/>
                <a:cs typeface="Canva Sans Bold"/>
                <a:sym typeface="Canva Sans Bold"/>
              </a:rPr>
              <a:t>QUICK PROCESSING TIME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6790826" y="4138330"/>
            <a:ext cx="4772569" cy="676585"/>
            <a:chOff x="0" y="0"/>
            <a:chExt cx="2048707" cy="29043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48707" cy="290436"/>
            </a:xfrm>
            <a:custGeom>
              <a:avLst/>
              <a:gdLst/>
              <a:ahLst/>
              <a:cxnLst/>
              <a:rect l="l" t="t" r="r" b="b"/>
              <a:pathLst>
                <a:path w="2048707" h="290436">
                  <a:moveTo>
                    <a:pt x="108145" y="0"/>
                  </a:moveTo>
                  <a:lnTo>
                    <a:pt x="1940562" y="0"/>
                  </a:lnTo>
                  <a:cubicBezTo>
                    <a:pt x="1969244" y="0"/>
                    <a:pt x="1996751" y="11394"/>
                    <a:pt x="2017032" y="31675"/>
                  </a:cubicBezTo>
                  <a:cubicBezTo>
                    <a:pt x="2037313" y="51956"/>
                    <a:pt x="2048707" y="79463"/>
                    <a:pt x="2048707" y="108145"/>
                  </a:cubicBezTo>
                  <a:lnTo>
                    <a:pt x="2048707" y="182291"/>
                  </a:lnTo>
                  <a:cubicBezTo>
                    <a:pt x="2048707" y="210973"/>
                    <a:pt x="2037313" y="238480"/>
                    <a:pt x="2017032" y="258761"/>
                  </a:cubicBezTo>
                  <a:cubicBezTo>
                    <a:pt x="1996751" y="279042"/>
                    <a:pt x="1969244" y="290436"/>
                    <a:pt x="1940562" y="290436"/>
                  </a:cubicBezTo>
                  <a:lnTo>
                    <a:pt x="108145" y="290436"/>
                  </a:lnTo>
                  <a:cubicBezTo>
                    <a:pt x="79463" y="290436"/>
                    <a:pt x="51956" y="279042"/>
                    <a:pt x="31675" y="258761"/>
                  </a:cubicBezTo>
                  <a:cubicBezTo>
                    <a:pt x="11394" y="238480"/>
                    <a:pt x="0" y="210973"/>
                    <a:pt x="0" y="182291"/>
                  </a:cubicBezTo>
                  <a:lnTo>
                    <a:pt x="0" y="108145"/>
                  </a:lnTo>
                  <a:cubicBezTo>
                    <a:pt x="0" y="79463"/>
                    <a:pt x="11394" y="51956"/>
                    <a:pt x="31675" y="31675"/>
                  </a:cubicBezTo>
                  <a:cubicBezTo>
                    <a:pt x="51956" y="11394"/>
                    <a:pt x="79463" y="0"/>
                    <a:pt x="108145" y="0"/>
                  </a:cubicBezTo>
                  <a:close/>
                </a:path>
              </a:pathLst>
            </a:custGeom>
            <a:solidFill>
              <a:srgbClr val="2D2C6E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2048707" cy="32853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698148" y="4308640"/>
            <a:ext cx="4957927" cy="21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6"/>
              </a:lnSpc>
            </a:pPr>
            <a:r>
              <a:rPr lang="en-US" sz="1666" b="1">
                <a:solidFill>
                  <a:srgbClr val="FFFFFF"/>
                </a:solidFill>
                <a:ea typeface="Canva Sans Bold"/>
                <a:cs typeface="Canva Sans Bold"/>
                <a:sym typeface="Canva Sans Bold"/>
              </a:rPr>
              <a:t>DIRECT DISBURSEMENT TO EDUCATIONAL INSTITUTE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822576" y="4973665"/>
            <a:ext cx="4772569" cy="676585"/>
            <a:chOff x="0" y="0"/>
            <a:chExt cx="2048707" cy="29043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48707" cy="290436"/>
            </a:xfrm>
            <a:custGeom>
              <a:avLst/>
              <a:gdLst/>
              <a:ahLst/>
              <a:cxnLst/>
              <a:rect l="l" t="t" r="r" b="b"/>
              <a:pathLst>
                <a:path w="2048707" h="290436">
                  <a:moveTo>
                    <a:pt x="108145" y="0"/>
                  </a:moveTo>
                  <a:lnTo>
                    <a:pt x="1940562" y="0"/>
                  </a:lnTo>
                  <a:cubicBezTo>
                    <a:pt x="1969244" y="0"/>
                    <a:pt x="1996751" y="11394"/>
                    <a:pt x="2017032" y="31675"/>
                  </a:cubicBezTo>
                  <a:cubicBezTo>
                    <a:pt x="2037313" y="51956"/>
                    <a:pt x="2048707" y="79463"/>
                    <a:pt x="2048707" y="108145"/>
                  </a:cubicBezTo>
                  <a:lnTo>
                    <a:pt x="2048707" y="182291"/>
                  </a:lnTo>
                  <a:cubicBezTo>
                    <a:pt x="2048707" y="210973"/>
                    <a:pt x="2037313" y="238480"/>
                    <a:pt x="2017032" y="258761"/>
                  </a:cubicBezTo>
                  <a:cubicBezTo>
                    <a:pt x="1996751" y="279042"/>
                    <a:pt x="1969244" y="290436"/>
                    <a:pt x="1940562" y="290436"/>
                  </a:cubicBezTo>
                  <a:lnTo>
                    <a:pt x="108145" y="290436"/>
                  </a:lnTo>
                  <a:cubicBezTo>
                    <a:pt x="79463" y="290436"/>
                    <a:pt x="51956" y="279042"/>
                    <a:pt x="31675" y="258761"/>
                  </a:cubicBezTo>
                  <a:cubicBezTo>
                    <a:pt x="11394" y="238480"/>
                    <a:pt x="0" y="210973"/>
                    <a:pt x="0" y="182291"/>
                  </a:cubicBezTo>
                  <a:lnTo>
                    <a:pt x="0" y="108145"/>
                  </a:lnTo>
                  <a:cubicBezTo>
                    <a:pt x="0" y="79463"/>
                    <a:pt x="11394" y="51956"/>
                    <a:pt x="31675" y="31675"/>
                  </a:cubicBezTo>
                  <a:cubicBezTo>
                    <a:pt x="51956" y="11394"/>
                    <a:pt x="79463" y="0"/>
                    <a:pt x="108145" y="0"/>
                  </a:cubicBezTo>
                  <a:close/>
                </a:path>
              </a:pathLst>
            </a:custGeom>
            <a:solidFill>
              <a:srgbClr val="2D2C6E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2048707" cy="32853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685448" y="5112991"/>
            <a:ext cx="4957927" cy="21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6"/>
              </a:lnSpc>
            </a:pPr>
            <a:r>
              <a:rPr lang="en-US" sz="1666" b="1">
                <a:solidFill>
                  <a:srgbClr val="FFFFFF"/>
                </a:solidFill>
                <a:ea typeface="Canva Sans Bold"/>
                <a:cs typeface="Canva Sans Bold"/>
                <a:sym typeface="Canva Sans Bold"/>
              </a:rPr>
              <a:t>EASY AND CONVENIENT MONTHLY INSTALLMENTS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6822576" y="5877482"/>
            <a:ext cx="4772569" cy="676585"/>
            <a:chOff x="0" y="0"/>
            <a:chExt cx="2048707" cy="29043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048707" cy="290436"/>
            </a:xfrm>
            <a:custGeom>
              <a:avLst/>
              <a:gdLst/>
              <a:ahLst/>
              <a:cxnLst/>
              <a:rect l="l" t="t" r="r" b="b"/>
              <a:pathLst>
                <a:path w="2048707" h="290436">
                  <a:moveTo>
                    <a:pt x="108145" y="0"/>
                  </a:moveTo>
                  <a:lnTo>
                    <a:pt x="1940562" y="0"/>
                  </a:lnTo>
                  <a:cubicBezTo>
                    <a:pt x="1969244" y="0"/>
                    <a:pt x="1996751" y="11394"/>
                    <a:pt x="2017032" y="31675"/>
                  </a:cubicBezTo>
                  <a:cubicBezTo>
                    <a:pt x="2037313" y="51956"/>
                    <a:pt x="2048707" y="79463"/>
                    <a:pt x="2048707" y="108145"/>
                  </a:cubicBezTo>
                  <a:lnTo>
                    <a:pt x="2048707" y="182291"/>
                  </a:lnTo>
                  <a:cubicBezTo>
                    <a:pt x="2048707" y="210973"/>
                    <a:pt x="2037313" y="238480"/>
                    <a:pt x="2017032" y="258761"/>
                  </a:cubicBezTo>
                  <a:cubicBezTo>
                    <a:pt x="1996751" y="279042"/>
                    <a:pt x="1969244" y="290436"/>
                    <a:pt x="1940562" y="290436"/>
                  </a:cubicBezTo>
                  <a:lnTo>
                    <a:pt x="108145" y="290436"/>
                  </a:lnTo>
                  <a:cubicBezTo>
                    <a:pt x="79463" y="290436"/>
                    <a:pt x="51956" y="279042"/>
                    <a:pt x="31675" y="258761"/>
                  </a:cubicBezTo>
                  <a:cubicBezTo>
                    <a:pt x="11394" y="238480"/>
                    <a:pt x="0" y="210973"/>
                    <a:pt x="0" y="182291"/>
                  </a:cubicBezTo>
                  <a:lnTo>
                    <a:pt x="0" y="108145"/>
                  </a:lnTo>
                  <a:cubicBezTo>
                    <a:pt x="0" y="79463"/>
                    <a:pt x="11394" y="51956"/>
                    <a:pt x="31675" y="31675"/>
                  </a:cubicBezTo>
                  <a:cubicBezTo>
                    <a:pt x="51956" y="11394"/>
                    <a:pt x="79463" y="0"/>
                    <a:pt x="108145" y="0"/>
                  </a:cubicBezTo>
                  <a:close/>
                </a:path>
              </a:pathLst>
            </a:custGeom>
            <a:solidFill>
              <a:srgbClr val="2D2C6E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2048707" cy="32853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7492670" y="6121582"/>
            <a:ext cx="3432381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6"/>
              </a:lnSpc>
            </a:pPr>
            <a:r>
              <a:rPr lang="en-US" sz="1666" b="1">
                <a:solidFill>
                  <a:srgbClr val="FFFFFF"/>
                </a:solidFill>
                <a:ea typeface="Canva Sans Bold"/>
                <a:cs typeface="Canva Sans Bold"/>
                <a:sym typeface="Canva Sans Bold"/>
              </a:rPr>
              <a:t>MULTIPLE PAYMENT METHODS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685448" y="715695"/>
            <a:ext cx="3144608" cy="10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447"/>
              </a:lnSpc>
            </a:pPr>
            <a:r>
              <a:rPr lang="en-US" sz="8800" dirty="0">
                <a:solidFill>
                  <a:srgbClr val="D63323"/>
                </a:solidFill>
                <a:ea typeface="Archivo Black"/>
                <a:cs typeface="Archivo Black"/>
                <a:sym typeface="Archivo Black"/>
              </a:rPr>
              <a:t>UBAS</a:t>
            </a:r>
          </a:p>
        </p:txBody>
      </p:sp>
      <p:pic>
        <p:nvPicPr>
          <p:cNvPr id="32" name="Picture 14" descr="Contact - UBAS">
            <a:extLst>
              <a:ext uri="{FF2B5EF4-FFF2-40B4-BE49-F238E27FC236}">
                <a16:creationId xmlns:a16="http://schemas.microsoft.com/office/drawing/2014/main" id="{176110C5-458A-EDB1-8B94-6CDFDD596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680" y="45085"/>
            <a:ext cx="2425764" cy="76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CE52E-7447-7571-EC2A-97183B45C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8A630A-A27C-EF00-766E-0414FBAEC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14" descr="Contact - UBAS">
            <a:extLst>
              <a:ext uri="{FF2B5EF4-FFF2-40B4-BE49-F238E27FC236}">
                <a16:creationId xmlns:a16="http://schemas.microsoft.com/office/drawing/2014/main" id="{4BE39E83-15D3-F335-81D3-003DBAC41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840" y="45085"/>
            <a:ext cx="3050604" cy="96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0A9F5E-8D2C-C74C-FF21-B56F7B67EC00}"/>
              </a:ext>
            </a:extLst>
          </p:cNvPr>
          <p:cNvSpPr/>
          <p:nvPr/>
        </p:nvSpPr>
        <p:spPr>
          <a:xfrm>
            <a:off x="4160520" y="3611880"/>
            <a:ext cx="1783080" cy="2743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383381"/>
                </a:solidFill>
              </a:rPr>
              <a:t>0334-0146506</a:t>
            </a:r>
          </a:p>
        </p:txBody>
      </p:sp>
    </p:spTree>
    <p:extLst>
      <p:ext uri="{BB962C8B-B14F-4D97-AF65-F5344CB8AC3E}">
        <p14:creationId xmlns:p14="http://schemas.microsoft.com/office/powerpoint/2010/main" val="23996419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5C9B4-AA6A-C891-6F1E-FD8AABC12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EA7DC3-B7B1-6625-2947-007AD9FD9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92ADB9A-6EDC-612A-3C56-3AE35A6BF901}"/>
              </a:ext>
            </a:extLst>
          </p:cNvPr>
          <p:cNvSpPr/>
          <p:nvPr/>
        </p:nvSpPr>
        <p:spPr>
          <a:xfrm>
            <a:off x="7740976" y="5421983"/>
            <a:ext cx="4325333" cy="106365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21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2F33B1F3067140825B38670E54105A" ma:contentTypeVersion="5" ma:contentTypeDescription="Create a new document." ma:contentTypeScope="" ma:versionID="f0fcdc86ca828bc0a3054e2f4e73719c">
  <xsd:schema xmlns:xsd="http://www.w3.org/2001/XMLSchema" xmlns:xs="http://www.w3.org/2001/XMLSchema" xmlns:p="http://schemas.microsoft.com/office/2006/metadata/properties" xmlns:ns3="95c37272-fbc5-4e65-9a6b-ecd779546398" targetNamespace="http://schemas.microsoft.com/office/2006/metadata/properties" ma:root="true" ma:fieldsID="be1789e4fccc806cab02a7a50f8dfcd6" ns3:_="">
    <xsd:import namespace="95c37272-fbc5-4e65-9a6b-ecd77954639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c37272-fbc5-4e65-9a6b-ecd7795463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6FC533C-1C3A-4159-83CA-378B532D74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6BF48B-5816-490C-9798-9ED20DD702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c37272-fbc5-4e65-9a6b-ecd7795463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73C4BF-F24F-49CD-BE33-B51F6DD2D477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http://purl.org/dc/dcmitype/"/>
    <ds:schemaRef ds:uri="http://schemas.microsoft.com/office/infopath/2007/PartnerControls"/>
    <ds:schemaRef ds:uri="95c37272-fbc5-4e65-9a6b-ecd779546398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135</Words>
  <Application>Microsoft Office PowerPoint</Application>
  <PresentationFormat>Widescreen</PresentationFormat>
  <Paragraphs>25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Archivo Black</vt:lpstr>
      <vt:lpstr>Arial</vt:lpstr>
      <vt:lpstr>Calibri</vt:lpstr>
      <vt:lpstr>Calibri Light</vt:lpstr>
      <vt:lpstr>Canva Sans</vt:lpstr>
      <vt:lpstr>Canva Sans Bold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UBAS DISTINCTIVE FEATURES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Shariq Wajid</dc:creator>
  <cp:lastModifiedBy>Shariq Wajid</cp:lastModifiedBy>
  <cp:revision>2</cp:revision>
  <dcterms:created xsi:type="dcterms:W3CDTF">2026-01-08T07:24:41Z</dcterms:created>
  <dcterms:modified xsi:type="dcterms:W3CDTF">2026-01-08T08:55:01Z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0x0101001E2F33B1F3067140825B38670E54105A</vt:lpwstr>
  </property>
</Properties>
</file>